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DE2"/>
    <a:srgbClr val="CCECFF"/>
    <a:srgbClr val="99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5545-141B-4C30-BA20-A60A54F125F5}" type="datetimeFigureOut">
              <a:rPr lang="en-US" smtClean="0"/>
              <a:t>12/02/2021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3EF6-AFF6-4E2A-AC0D-99671681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9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5545-141B-4C30-BA20-A60A54F125F5}" type="datetimeFigureOut">
              <a:rPr lang="en-US" smtClean="0"/>
              <a:t>12/02/2021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3EF6-AFF6-4E2A-AC0D-99671681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2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5545-141B-4C30-BA20-A60A54F125F5}" type="datetimeFigureOut">
              <a:rPr lang="en-US" smtClean="0"/>
              <a:t>12/02/2021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3EF6-AFF6-4E2A-AC0D-99671681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6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5545-141B-4C30-BA20-A60A54F125F5}" type="datetimeFigureOut">
              <a:rPr lang="en-US" smtClean="0"/>
              <a:t>12/02/2021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3EF6-AFF6-4E2A-AC0D-99671681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9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5545-141B-4C30-BA20-A60A54F125F5}" type="datetimeFigureOut">
              <a:rPr lang="en-US" smtClean="0"/>
              <a:t>12/02/2021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3EF6-AFF6-4E2A-AC0D-99671681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5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5545-141B-4C30-BA20-A60A54F125F5}" type="datetimeFigureOut">
              <a:rPr lang="en-US" smtClean="0"/>
              <a:t>12/02/2021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3EF6-AFF6-4E2A-AC0D-99671681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9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5545-141B-4C30-BA20-A60A54F125F5}" type="datetimeFigureOut">
              <a:rPr lang="en-US" smtClean="0"/>
              <a:t>12/02/2021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3EF6-AFF6-4E2A-AC0D-99671681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2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5545-141B-4C30-BA20-A60A54F125F5}" type="datetimeFigureOut">
              <a:rPr lang="en-US" smtClean="0"/>
              <a:t>12/02/2021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3EF6-AFF6-4E2A-AC0D-99671681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8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5545-141B-4C30-BA20-A60A54F125F5}" type="datetimeFigureOut">
              <a:rPr lang="en-US" smtClean="0"/>
              <a:t>12/02/2021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3EF6-AFF6-4E2A-AC0D-99671681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8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5545-141B-4C30-BA20-A60A54F125F5}" type="datetimeFigureOut">
              <a:rPr lang="en-US" smtClean="0"/>
              <a:t>12/02/2021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3EF6-AFF6-4E2A-AC0D-99671681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3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5545-141B-4C30-BA20-A60A54F125F5}" type="datetimeFigureOut">
              <a:rPr lang="en-US" smtClean="0"/>
              <a:t>12/02/2021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3EF6-AFF6-4E2A-AC0D-99671681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6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15545-141B-4C30-BA20-A60A54F125F5}" type="datetimeFigureOut">
              <a:rPr lang="en-US" smtClean="0"/>
              <a:t>12/02/2021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83EF6-AFF6-4E2A-AC0D-99671681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BB3F-E4DF-4E37-B0A7-5CB1848B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D0580-E05B-42FD-B52D-16A0EC9E72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8BF255-B0A9-45BE-A259-6D975CC5CA18}"/>
              </a:ext>
            </a:extLst>
          </p:cNvPr>
          <p:cNvSpPr/>
          <p:nvPr/>
        </p:nvSpPr>
        <p:spPr>
          <a:xfrm>
            <a:off x="6595873" y="0"/>
            <a:ext cx="3310128" cy="6858000"/>
          </a:xfrm>
          <a:prstGeom prst="rect">
            <a:avLst/>
          </a:prstGeom>
          <a:gradFill flip="none" rotWithShape="1">
            <a:gsLst>
              <a:gs pos="65000">
                <a:schemeClr val="bg1"/>
              </a:gs>
              <a:gs pos="98000">
                <a:srgbClr val="ADFDE2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0225E6-1EFF-4F02-A5CD-2D51954340C2}"/>
              </a:ext>
            </a:extLst>
          </p:cNvPr>
          <p:cNvSpPr/>
          <p:nvPr/>
        </p:nvSpPr>
        <p:spPr>
          <a:xfrm>
            <a:off x="3285745" y="0"/>
            <a:ext cx="3310128" cy="6858000"/>
          </a:xfrm>
          <a:prstGeom prst="rect">
            <a:avLst/>
          </a:prstGeom>
          <a:blipFill dpi="0" rotWithShape="1">
            <a:blip r:embed="rId2"/>
            <a:srcRect/>
            <a:stretch>
              <a:fillRect l="-1000" t="8000" r="-57000" b="-1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F0C5A-ED75-4807-BF28-60955A6BDD79}"/>
              </a:ext>
            </a:extLst>
          </p:cNvPr>
          <p:cNvSpPr/>
          <p:nvPr/>
        </p:nvSpPr>
        <p:spPr>
          <a:xfrm>
            <a:off x="-31390" y="-27278"/>
            <a:ext cx="3310128" cy="6858000"/>
          </a:xfrm>
          <a:prstGeom prst="rect">
            <a:avLst/>
          </a:prstGeom>
          <a:gradFill>
            <a:gsLst>
              <a:gs pos="39000">
                <a:schemeClr val="bg1"/>
              </a:gs>
              <a:gs pos="98000">
                <a:srgbClr val="ADFDE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E9BE7167-4831-4B45-AC1A-ED3FE5E1F90B}"/>
              </a:ext>
            </a:extLst>
          </p:cNvPr>
          <p:cNvSpPr/>
          <p:nvPr/>
        </p:nvSpPr>
        <p:spPr>
          <a:xfrm rot="5400000">
            <a:off x="4684590" y="-1398845"/>
            <a:ext cx="3822565" cy="6620255"/>
          </a:xfrm>
          <a:prstGeom prst="homePlate">
            <a:avLst>
              <a:gd name="adj" fmla="val 61717"/>
            </a:avLst>
          </a:prstGeom>
          <a:blipFill dpi="0" rotWithShape="0">
            <a:blip r:embed="rId3"/>
            <a:srcRect/>
            <a:stretch>
              <a:fillRect t="-11000" r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BCACA405-0374-4D82-A685-1BE9AD232288}"/>
              </a:ext>
            </a:extLst>
          </p:cNvPr>
          <p:cNvSpPr/>
          <p:nvPr/>
        </p:nvSpPr>
        <p:spPr>
          <a:xfrm>
            <a:off x="-24383" y="4662173"/>
            <a:ext cx="2524302" cy="2195827"/>
          </a:xfrm>
          <a:prstGeom prst="rtTriangle">
            <a:avLst/>
          </a:prstGeom>
          <a:blipFill dpi="0" rotWithShape="1">
            <a:blip r:embed="rId4"/>
            <a:srcRect/>
            <a:stretch>
              <a:fillRect l="-23000" t="-19000" r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79F82F-D751-43E1-8726-D7ADE5AC6C65}"/>
              </a:ext>
            </a:extLst>
          </p:cNvPr>
          <p:cNvSpPr txBox="1"/>
          <p:nvPr/>
        </p:nvSpPr>
        <p:spPr>
          <a:xfrm>
            <a:off x="7219406" y="3892731"/>
            <a:ext cx="2686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>
                <a:solidFill>
                  <a:schemeClr val="bg2">
                    <a:lumMod val="50000"/>
                  </a:schemeClr>
                </a:solidFill>
                <a:latin typeface="+mj-lt"/>
                <a:cs typeface="Calibri Light" panose="020F0302020204030204" pitchFamily="34" charset="0"/>
              </a:rPr>
              <a:t>WATERSPORTS</a:t>
            </a:r>
          </a:p>
        </p:txBody>
      </p:sp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684E3788-D933-4DB8-B8B6-39643DEF5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9" y="146051"/>
            <a:ext cx="1875263" cy="1114287"/>
          </a:xfrm>
          <a:prstGeom prst="rect">
            <a:avLst/>
          </a:prstGeom>
          <a:gradFill>
            <a:gsLst>
              <a:gs pos="39000">
                <a:srgbClr val="CCECFF">
                  <a:alpha val="66000"/>
                </a:srgbClr>
              </a:gs>
              <a:gs pos="98000">
                <a:schemeClr val="bg1"/>
              </a:gs>
            </a:gsLst>
            <a:lin ang="5400000" scaled="1"/>
          </a:gradFill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2D5E21C-DFCF-4F59-B6ED-6647268CD1A9}"/>
              </a:ext>
            </a:extLst>
          </p:cNvPr>
          <p:cNvSpPr txBox="1"/>
          <p:nvPr/>
        </p:nvSpPr>
        <p:spPr>
          <a:xfrm>
            <a:off x="7977051" y="4354396"/>
            <a:ext cx="1741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spc="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0D10B0-A601-4653-861A-213D28A7251D}"/>
              </a:ext>
            </a:extLst>
          </p:cNvPr>
          <p:cNvSpPr txBox="1"/>
          <p:nvPr/>
        </p:nvSpPr>
        <p:spPr>
          <a:xfrm>
            <a:off x="7219406" y="3822564"/>
            <a:ext cx="29067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spc="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SONEVA JANI MALDIVES</a:t>
            </a:r>
          </a:p>
        </p:txBody>
      </p:sp>
      <p:pic>
        <p:nvPicPr>
          <p:cNvPr id="29" name="Picture 28" descr="A picture containing plant&#10;&#10;Description automatically generated">
            <a:extLst>
              <a:ext uri="{FF2B5EF4-FFF2-40B4-BE49-F238E27FC236}">
                <a16:creationId xmlns:a16="http://schemas.microsoft.com/office/drawing/2014/main" id="{AFF435F0-1AFF-4B48-8DFD-19D1F1F154D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58" y="3088842"/>
            <a:ext cx="544720" cy="54472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CFD495F-4D5E-4DF5-BD18-1FDD614637A8}"/>
              </a:ext>
            </a:extLst>
          </p:cNvPr>
          <p:cNvSpPr txBox="1"/>
          <p:nvPr/>
        </p:nvSpPr>
        <p:spPr>
          <a:xfrm>
            <a:off x="6797553" y="6134726"/>
            <a:ext cx="2906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We offer a range of complimentary non-motorized water sports, including kayaking, stand-up paddle boarding, windsurfing, kite-surfing and catamaran sailing. Private tuition is available at an additional charge on an hourly basis.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F84033-AAED-40E1-9C10-EF0F3820D771}"/>
              </a:ext>
            </a:extLst>
          </p:cNvPr>
          <p:cNvSpPr txBox="1"/>
          <p:nvPr/>
        </p:nvSpPr>
        <p:spPr>
          <a:xfrm>
            <a:off x="3889869" y="2728556"/>
            <a:ext cx="1487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+mj-lt"/>
                <a:cs typeface="Aldhabi" panose="020B0604020202020204" pitchFamily="2" charset="-78"/>
              </a:rPr>
              <a:t>PRICE LIST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9BCE75-1867-4A6C-87E8-C936A95F5761}"/>
              </a:ext>
            </a:extLst>
          </p:cNvPr>
          <p:cNvSpPr txBox="1"/>
          <p:nvPr/>
        </p:nvSpPr>
        <p:spPr>
          <a:xfrm>
            <a:off x="3510309" y="2940057"/>
            <a:ext cx="201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A664E4-3294-4A1E-ACBF-9F6CC119859F}"/>
              </a:ext>
            </a:extLst>
          </p:cNvPr>
          <p:cNvSpPr txBox="1"/>
          <p:nvPr/>
        </p:nvSpPr>
        <p:spPr>
          <a:xfrm>
            <a:off x="392384" y="1257182"/>
            <a:ext cx="1890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Non-Motorized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D1A8939-E2A0-4877-9A33-7326E899A783}"/>
              </a:ext>
            </a:extLst>
          </p:cNvPr>
          <p:cNvCxnSpPr>
            <a:cxnSpLocks/>
          </p:cNvCxnSpPr>
          <p:nvPr/>
        </p:nvCxnSpPr>
        <p:spPr>
          <a:xfrm>
            <a:off x="463435" y="1615942"/>
            <a:ext cx="222939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A9A6161-4061-4027-BF49-01127CBD870E}"/>
              </a:ext>
            </a:extLst>
          </p:cNvPr>
          <p:cNvSpPr txBox="1"/>
          <p:nvPr/>
        </p:nvSpPr>
        <p:spPr>
          <a:xfrm>
            <a:off x="371138" y="1566672"/>
            <a:ext cx="2925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n w="0"/>
                <a:solidFill>
                  <a:schemeClr val="bg2">
                    <a:lumMod val="50000"/>
                  </a:schemeClr>
                </a:solidFill>
              </a:rPr>
              <a:t>Kite Surfing (Rental)			$100	</a:t>
            </a:r>
          </a:p>
          <a:p>
            <a:r>
              <a:rPr lang="en-US" sz="800" dirty="0">
                <a:ln w="0"/>
                <a:solidFill>
                  <a:schemeClr val="bg2">
                    <a:lumMod val="50000"/>
                  </a:schemeClr>
                </a:solidFill>
              </a:rPr>
              <a:t>Kite Surfing Lesson (1 hour)		$270</a:t>
            </a:r>
          </a:p>
          <a:p>
            <a:r>
              <a:rPr lang="en-US" sz="800" dirty="0">
                <a:ln w="0"/>
                <a:solidFill>
                  <a:schemeClr val="bg2">
                    <a:lumMod val="50000"/>
                  </a:schemeClr>
                </a:solidFill>
              </a:rPr>
              <a:t>Kite Surfing Lesson (2 hour)		$370</a:t>
            </a:r>
          </a:p>
          <a:p>
            <a:r>
              <a:rPr lang="en-US" sz="800" dirty="0">
                <a:ln w="0"/>
                <a:solidFill>
                  <a:schemeClr val="bg2">
                    <a:lumMod val="50000"/>
                  </a:schemeClr>
                </a:solidFill>
              </a:rPr>
              <a:t>Kite Surfing Lesson (3 hour)		$470</a:t>
            </a:r>
          </a:p>
          <a:p>
            <a:r>
              <a:rPr lang="en-US" sz="800" dirty="0">
                <a:ln w="0"/>
                <a:solidFill>
                  <a:schemeClr val="bg2">
                    <a:lumMod val="50000"/>
                  </a:schemeClr>
                </a:solidFill>
              </a:rPr>
              <a:t>Wind Surfing Lesson (1 hour) 		$135	           Wind Surfing Lesson (2 hour) 		$245</a:t>
            </a:r>
          </a:p>
          <a:p>
            <a:r>
              <a:rPr lang="en-US" sz="800" dirty="0">
                <a:ln w="0"/>
                <a:solidFill>
                  <a:schemeClr val="bg2">
                    <a:lumMod val="50000"/>
                  </a:schemeClr>
                </a:solidFill>
              </a:rPr>
              <a:t>Wind Surfing Lesson (3 hour) 		$345	  Catamaran	 Lesson (1 hour)		$145</a:t>
            </a:r>
          </a:p>
          <a:p>
            <a:r>
              <a:rPr lang="en-US" sz="800" dirty="0">
                <a:ln w="0"/>
                <a:solidFill>
                  <a:schemeClr val="bg2">
                    <a:lumMod val="50000"/>
                  </a:schemeClr>
                </a:solidFill>
              </a:rPr>
              <a:t>Catamaran	 Lesson (2 hour)		$250</a:t>
            </a:r>
          </a:p>
          <a:p>
            <a:r>
              <a:rPr lang="en-US" sz="800" dirty="0">
                <a:ln w="0"/>
                <a:solidFill>
                  <a:schemeClr val="bg2">
                    <a:lumMod val="50000"/>
                  </a:schemeClr>
                </a:solidFill>
              </a:rPr>
              <a:t>Catamaran	 Lesson (3 hour) 		$400</a:t>
            </a:r>
          </a:p>
          <a:p>
            <a:r>
              <a:rPr lang="en-US" sz="800" dirty="0">
                <a:ln w="0"/>
                <a:solidFill>
                  <a:schemeClr val="bg2">
                    <a:lumMod val="50000"/>
                  </a:schemeClr>
                </a:solidFill>
              </a:rPr>
              <a:t>Catamaran Sailing Safari (1 hour)		$100</a:t>
            </a:r>
          </a:p>
          <a:p>
            <a:r>
              <a:rPr lang="en-US" sz="800" dirty="0">
                <a:ln w="0"/>
                <a:solidFill>
                  <a:schemeClr val="bg2">
                    <a:lumMod val="50000"/>
                  </a:schemeClr>
                </a:solidFill>
              </a:rPr>
              <a:t>Catamaran Sailing Safari (2 hour) 	$115	</a:t>
            </a:r>
          </a:p>
          <a:p>
            <a:r>
              <a:rPr lang="en-US" sz="800" dirty="0">
                <a:ln w="0"/>
                <a:solidFill>
                  <a:schemeClr val="bg2">
                    <a:lumMod val="50000"/>
                  </a:schemeClr>
                </a:solidFill>
              </a:rPr>
              <a:t>Sunset Sailing by Catamaran		$110</a:t>
            </a:r>
            <a:r>
              <a:rPr lang="en-US" sz="800" dirty="0">
                <a:ln w="0"/>
                <a:solidFill>
                  <a:schemeClr val="bg1">
                    <a:lumMod val="65000"/>
                  </a:schemeClr>
                </a:solidFill>
              </a:rPr>
              <a:t>						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		 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F79984-D11A-4323-9349-B4B70A2EECA9}"/>
              </a:ext>
            </a:extLst>
          </p:cNvPr>
          <p:cNvSpPr txBox="1"/>
          <p:nvPr/>
        </p:nvSpPr>
        <p:spPr>
          <a:xfrm>
            <a:off x="439935" y="3171897"/>
            <a:ext cx="1922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Motorized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BB6450-9FDF-4367-8CE4-523981924F07}"/>
              </a:ext>
            </a:extLst>
          </p:cNvPr>
          <p:cNvCxnSpPr>
            <a:cxnSpLocks/>
          </p:cNvCxnSpPr>
          <p:nvPr/>
        </p:nvCxnSpPr>
        <p:spPr>
          <a:xfrm>
            <a:off x="463435" y="3517947"/>
            <a:ext cx="222939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63A99EC-9814-4B5E-8BC4-03ACD9E368D3}"/>
              </a:ext>
            </a:extLst>
          </p:cNvPr>
          <p:cNvSpPr txBox="1"/>
          <p:nvPr/>
        </p:nvSpPr>
        <p:spPr>
          <a:xfrm>
            <a:off x="371138" y="3499171"/>
            <a:ext cx="2291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Waterski Lesson (25 min)		$125</a:t>
            </a:r>
          </a:p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Waterski Advance (15 min)		$90</a:t>
            </a:r>
          </a:p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Wakeboard Lesson (25 min)		$125</a:t>
            </a:r>
          </a:p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Wakeboard Advance (15 min)		$90</a:t>
            </a:r>
          </a:p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Knee Board Lesson (25 min)		$125</a:t>
            </a:r>
          </a:p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Knee Board Advance (15 min)		$90</a:t>
            </a:r>
          </a:p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Mono Ski Lesson (25 min)		$125</a:t>
            </a:r>
          </a:p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Mono Ski Advance (15 min)		$90</a:t>
            </a:r>
          </a:p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Fun Tube (10 min)			$65</a:t>
            </a:r>
          </a:p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Fun Tube (15 min)			$75</a:t>
            </a:r>
          </a:p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Fun Tube Kids under 12 Yrs. (10 min)	$35</a:t>
            </a:r>
          </a:p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Flyboarding Expert (20 min)		$200</a:t>
            </a:r>
          </a:p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Flyboarding Lesson (30 min)		$350 E-Surf Lesson (30 min) 		$200</a:t>
            </a:r>
          </a:p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E-Surf Expert (45 min) 		$350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C5825-5031-4B7F-97E0-D45464B54234}"/>
              </a:ext>
            </a:extLst>
          </p:cNvPr>
          <p:cNvSpPr txBox="1"/>
          <p:nvPr/>
        </p:nvSpPr>
        <p:spPr>
          <a:xfrm>
            <a:off x="4516989" y="5642401"/>
            <a:ext cx="185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COMPLIMENTARY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99BC52-9815-4B91-9552-2F0411DA9A6A}"/>
              </a:ext>
            </a:extLst>
          </p:cNvPr>
          <p:cNvCxnSpPr>
            <a:cxnSpLocks/>
          </p:cNvCxnSpPr>
          <p:nvPr/>
        </p:nvCxnSpPr>
        <p:spPr>
          <a:xfrm>
            <a:off x="4605556" y="5934079"/>
            <a:ext cx="182776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2845883-E469-405C-9C44-F1705E246C85}"/>
              </a:ext>
            </a:extLst>
          </p:cNvPr>
          <p:cNvSpPr txBox="1"/>
          <p:nvPr/>
        </p:nvSpPr>
        <p:spPr>
          <a:xfrm>
            <a:off x="4528542" y="6014776"/>
            <a:ext cx="2700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Paddle Board 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Wind Surfing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Canoeing &amp; Kayaking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Catamaran Sailing (Unaccompanied) </a:t>
            </a:r>
          </a:p>
          <a:p>
            <a:endParaRPr lang="en-US" sz="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FC4522-5846-41B3-BA31-6EBBE45815C9}"/>
              </a:ext>
            </a:extLst>
          </p:cNvPr>
          <p:cNvSpPr txBox="1"/>
          <p:nvPr/>
        </p:nvSpPr>
        <p:spPr>
          <a:xfrm>
            <a:off x="1708360" y="5962580"/>
            <a:ext cx="201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3AE32C-F180-48D9-BC9D-3BFAE0CCD0F2}"/>
              </a:ext>
            </a:extLst>
          </p:cNvPr>
          <p:cNvSpPr txBox="1"/>
          <p:nvPr/>
        </p:nvSpPr>
        <p:spPr>
          <a:xfrm>
            <a:off x="761707" y="6258520"/>
            <a:ext cx="2686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>
                <a:solidFill>
                  <a:schemeClr val="bg2">
                    <a:lumMod val="50000"/>
                  </a:schemeClr>
                </a:solidFill>
                <a:latin typeface="+mj-lt"/>
                <a:cs typeface="Calibri Light" panose="020F0302020204030204" pitchFamily="34" charset="0"/>
              </a:rPr>
              <a:t>WATERSPORTS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EF2C2A-3DE4-4087-AB6A-79E164500651}"/>
              </a:ext>
            </a:extLst>
          </p:cNvPr>
          <p:cNvSpPr/>
          <p:nvPr/>
        </p:nvSpPr>
        <p:spPr>
          <a:xfrm>
            <a:off x="6200356" y="0"/>
            <a:ext cx="39551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2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55EA71-56FC-41CE-B547-8326B498E3AC}"/>
              </a:ext>
            </a:extLst>
          </p:cNvPr>
          <p:cNvSpPr/>
          <p:nvPr/>
        </p:nvSpPr>
        <p:spPr>
          <a:xfrm>
            <a:off x="2896899" y="0"/>
            <a:ext cx="39551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2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4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379</Words>
  <Application>Microsoft Office PowerPoint</Application>
  <PresentationFormat>A4 Paper (210x297 mm)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Jariyaporn (Rimin) Chaipan</dc:creator>
  <cp:lastModifiedBy>Rohit Chhettri</cp:lastModifiedBy>
  <cp:revision>47</cp:revision>
  <dcterms:created xsi:type="dcterms:W3CDTF">2020-12-04T12:43:52Z</dcterms:created>
  <dcterms:modified xsi:type="dcterms:W3CDTF">2021-02-12T10:40:17Z</dcterms:modified>
</cp:coreProperties>
</file>